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02" r:id="rId2"/>
    <p:sldId id="339" r:id="rId3"/>
    <p:sldId id="340" r:id="rId4"/>
    <p:sldId id="341" r:id="rId5"/>
    <p:sldId id="34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-Waiss, Kelley" initials="S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E7E6E6"/>
    <a:srgbClr val="4472C4"/>
    <a:srgbClr val="ED7D31"/>
    <a:srgbClr val="A5A5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4"/>
    <p:restoredTop sz="50000" autoAdjust="0"/>
  </p:normalViewPr>
  <p:slideViewPr>
    <p:cSldViewPr snapToGrid="0" snapToObjects="1">
      <p:cViewPr varScale="1">
        <p:scale>
          <a:sx n="30" d="100"/>
          <a:sy n="30" d="100"/>
        </p:scale>
        <p:origin x="-16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5040" y="19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AB89D-498D-CC49-BFF0-05B88BEB5D4A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02795-AE8F-C948-AEAD-4DCE22B69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916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90C56-4EA7-D544-888A-A5E043E916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248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Examples: customer data and brand data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90C56-4EA7-D544-888A-A5E043E916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169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90C56-4EA7-D544-888A-A5E043E916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591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90C56-4EA7-D544-888A-A5E043E916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615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A664-0B1C-7C42-8347-A51FB842EEE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CE47-7AB1-4645-AF06-D2F4587B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8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A664-0B1C-7C42-8347-A51FB842EEE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CE47-7AB1-4645-AF06-D2F4587B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768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A664-0B1C-7C42-8347-A51FB842EEE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CE47-7AB1-4645-AF06-D2F4587B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296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3" y="212084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3" y="974064"/>
            <a:ext cx="11543103" cy="3362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4043" y="2057402"/>
            <a:ext cx="4979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Helvetica"/>
              <a:cs typeface="Helvetica"/>
            </a:endParaRPr>
          </a:p>
          <a:p>
            <a:pPr>
              <a:buClr>
                <a:srgbClr val="1F81FB"/>
              </a:buClr>
              <a:buFont typeface="Arial"/>
              <a:buChar char="•"/>
            </a:pPr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24044" y="1600200"/>
            <a:ext cx="8903859" cy="33401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274EC1"/>
              </a:buClr>
              <a:buSzPct val="121000"/>
              <a:buFont typeface="Arial" pitchFamily="34" charset="0"/>
              <a:buChar char="•"/>
              <a:defRPr sz="2400">
                <a:latin typeface="Helvetica"/>
                <a:cs typeface="Helvetica"/>
              </a:defRPr>
            </a:lvl1pPr>
            <a:lvl2pPr>
              <a:buClr>
                <a:srgbClr val="274EC1"/>
              </a:buClr>
              <a:buSzPct val="121000"/>
              <a:buFont typeface="Wingdings" pitchFamily="2" charset="2"/>
              <a:buChar char="§"/>
              <a:defRPr>
                <a:latin typeface="Helvetica"/>
                <a:cs typeface="Helvetica"/>
              </a:defRPr>
            </a:lvl2pPr>
            <a:lvl3pPr>
              <a:buClr>
                <a:srgbClr val="274EC1"/>
              </a:buClr>
              <a:buSzPct val="121000"/>
              <a:buFont typeface="Courier New" pitchFamily="49" charset="0"/>
              <a:buChar char="o"/>
              <a:defRPr sz="1600">
                <a:latin typeface="Helvetica"/>
                <a:cs typeface="Helvetica"/>
              </a:defRPr>
            </a:lvl3pPr>
            <a:lvl4pPr>
              <a:buClr>
                <a:srgbClr val="274EC1"/>
              </a:buClr>
              <a:buSzPct val="121000"/>
              <a:buFont typeface="Arial" pitchFamily="34" charset="0"/>
              <a:buChar char="•"/>
              <a:defRPr sz="1400">
                <a:latin typeface="Helvetica"/>
                <a:cs typeface="Helvetica"/>
              </a:defRPr>
            </a:lvl4pPr>
            <a:lvl5pPr>
              <a:buClr>
                <a:srgbClr val="274EC1"/>
              </a:buClr>
              <a:buSzPct val="121000"/>
              <a:buFont typeface="Arial" pitchFamily="34" charset="0"/>
              <a:buChar char="•"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5408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25" y="-49060"/>
            <a:ext cx="11544216" cy="10908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68867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6" y="339743"/>
            <a:ext cx="10515600" cy="674403"/>
          </a:xfrm>
        </p:spPr>
        <p:txBody>
          <a:bodyPr>
            <a:normAutofit/>
          </a:bodyPr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533"/>
            <a:ext cx="10515600" cy="498343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A664-0B1C-7C42-8347-A51FB842EEE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CE47-7AB1-4645-AF06-D2F4587B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99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A664-0B1C-7C42-8347-A51FB842EEE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CE47-7AB1-4645-AF06-D2F4587B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051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A664-0B1C-7C42-8347-A51FB842EEE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CE47-7AB1-4645-AF06-D2F4587B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146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A664-0B1C-7C42-8347-A51FB842EEE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CE47-7AB1-4645-AF06-D2F4587B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653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A664-0B1C-7C42-8347-A51FB842EEE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CE47-7AB1-4645-AF06-D2F4587B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637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A664-0B1C-7C42-8347-A51FB842EEE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CE47-7AB1-4645-AF06-D2F4587B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1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A664-0B1C-7C42-8347-A51FB842EEE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CE47-7AB1-4645-AF06-D2F4587B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37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A664-0B1C-7C42-8347-A51FB842EEE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CE47-7AB1-4645-AF06-D2F4587B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224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A664-0B1C-7C42-8347-A51FB842EEE1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CE47-7AB1-4645-AF06-D2F4587B80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49" y="6043365"/>
            <a:ext cx="1123951" cy="283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283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nalytics.9lenses.com/AnalyticsCli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-112"/>
          <a:stretch/>
        </p:blipFill>
        <p:spPr>
          <a:xfrm>
            <a:off x="-13717" y="-1280160"/>
            <a:ext cx="12205717" cy="8138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39214"/>
            <a:ext cx="12192000" cy="646331"/>
          </a:xfrm>
          <a:prstGeom prst="rect">
            <a:avLst/>
          </a:prstGeom>
          <a:solidFill>
            <a:srgbClr val="7030A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Project 2: Universal Corporate Diagnostic</a:t>
            </a:r>
          </a:p>
        </p:txBody>
      </p:sp>
    </p:spTree>
    <p:extLst>
      <p:ext uri="{BB962C8B-B14F-4D97-AF65-F5344CB8AC3E}">
        <p14:creationId xmlns="" xmlns:p14="http://schemas.microsoft.com/office/powerpoint/2010/main" val="331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606544" y="14990"/>
            <a:ext cx="9585456" cy="6390405"/>
          </a:xfrm>
        </p:spPr>
      </p:pic>
      <p:sp>
        <p:nvSpPr>
          <p:cNvPr id="6" name="Rectangle 5"/>
          <p:cNvSpPr/>
          <p:nvPr/>
        </p:nvSpPr>
        <p:spPr>
          <a:xfrm>
            <a:off x="4342152" y="2518349"/>
            <a:ext cx="689547" cy="464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32" y="14990"/>
            <a:ext cx="3384884" cy="5501390"/>
          </a:xfrm>
        </p:spPr>
        <p:txBody>
          <a:bodyPr>
            <a:normAutofit/>
          </a:bodyPr>
          <a:lstStyle/>
          <a:p>
            <a:r>
              <a:rPr lang="is-IS" sz="3600" dirty="0"/>
              <a:t>We need to shift from functional expertise ...</a:t>
            </a:r>
            <a:br>
              <a:rPr lang="is-IS" sz="3600" dirty="0"/>
            </a:br>
            <a:r>
              <a:rPr lang="is-IS" sz="3600" dirty="0"/>
              <a:t/>
            </a:r>
            <a:br>
              <a:rPr lang="is-IS" sz="3600" dirty="0"/>
            </a:br>
            <a:r>
              <a:rPr lang="en-US" sz="3600" dirty="0"/>
              <a:t>to building </a:t>
            </a:r>
            <a:r>
              <a:rPr lang="en-US" sz="3600" b="1" dirty="0">
                <a:solidFill>
                  <a:srgbClr val="FF0000"/>
                </a:solidFill>
              </a:rPr>
              <a:t>capacity</a:t>
            </a:r>
            <a:r>
              <a:rPr lang="en-US" sz="3600" dirty="0"/>
              <a:t> in organizations.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05395"/>
            <a:ext cx="12192000" cy="307777"/>
          </a:xfrm>
          <a:prstGeom prst="rect">
            <a:avLst/>
          </a:prstGeom>
          <a:solidFill>
            <a:srgbClr val="7030A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Project 2: Universal Corporate Diagnostic</a:t>
            </a:r>
          </a:p>
        </p:txBody>
      </p:sp>
    </p:spTree>
    <p:extLst>
      <p:ext uri="{BB962C8B-B14F-4D97-AF65-F5344CB8AC3E}">
        <p14:creationId xmlns="" xmlns:p14="http://schemas.microsoft.com/office/powerpoint/2010/main" val="16184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9500" y="1083511"/>
            <a:ext cx="9664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charset="0"/>
                <a:ea typeface="Arial" charset="0"/>
                <a:cs typeface="Arial" charset="0"/>
              </a:rPr>
              <a:t>We used to look at engagement data to understand culture – that’s playing in the functional expertise zone.</a:t>
            </a:r>
          </a:p>
          <a:p>
            <a:endParaRPr lang="pt-BR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pt-BR" sz="2400" b="1" dirty="0">
                <a:latin typeface="Arial" charset="0"/>
                <a:ea typeface="Arial" charset="0"/>
                <a:cs typeface="Arial" charset="0"/>
              </a:rPr>
              <a:t>Now</a:t>
            </a:r>
            <a:r>
              <a:rPr lang="pt-BR" sz="2400" dirty="0">
                <a:latin typeface="Arial" charset="0"/>
                <a:ea typeface="Arial" charset="0"/>
                <a:cs typeface="Arial" charset="0"/>
              </a:rPr>
              <a:t> we can actually integrate this with customer data, brand data and more, then we have a holistic picture of the whole organization.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365" y="3520650"/>
            <a:ext cx="1747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Affordable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65605" y="3502297"/>
            <a:ext cx="1747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Fast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86243" y="3525977"/>
            <a:ext cx="1747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Actionable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37956" y="3515323"/>
            <a:ext cx="1747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Real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160" y="3984677"/>
            <a:ext cx="1217930" cy="1228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643" y="3924633"/>
            <a:ext cx="1189294" cy="12285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491" y="3956864"/>
            <a:ext cx="1159023" cy="12285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710" y="3909846"/>
            <a:ext cx="1157268" cy="1228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6405395"/>
            <a:ext cx="12192000" cy="307777"/>
          </a:xfrm>
          <a:prstGeom prst="rect">
            <a:avLst/>
          </a:prstGeom>
          <a:solidFill>
            <a:srgbClr val="7030A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Project 2: Universal Corporate Diagnostic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84077"/>
            <a:ext cx="12192000" cy="584775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charset="0"/>
                <a:ea typeface="Arial" charset="0"/>
                <a:cs typeface="Arial" charset="0"/>
              </a:rPr>
              <a:t>How Can We Rewire Our Work?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5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2600" y="903958"/>
            <a:ext cx="8534400" cy="51031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Challenges: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CEO needed to update business model to address disruption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Traditional discovery methods were inadequate to address the level of insight needed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What we did: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Conducted design of the interview to results in less than six weeks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Included existing data to identify misalignments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Highlighted problem areas and validated hypotheses with data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Collected over 8000 comments with over 4000 recommendations for improvement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Outcomes: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Massive effort to ensure alignment to the strategy at all levels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Overhaul of leadership model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New focus on customer experience and making it part of their DNA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200" y="2028813"/>
            <a:ext cx="2078868" cy="620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05395"/>
            <a:ext cx="12192000" cy="307777"/>
          </a:xfrm>
          <a:prstGeom prst="rect">
            <a:avLst/>
          </a:prstGeom>
          <a:solidFill>
            <a:srgbClr val="7030A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Project 2: Universal Corporate Diagnostic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4077"/>
            <a:ext cx="12192000" cy="584775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charset="0"/>
                <a:ea typeface="Arial" charset="0"/>
                <a:cs typeface="Arial" charset="0"/>
              </a:rPr>
              <a:t>Case Study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7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55700" y="834576"/>
            <a:ext cx="9740900" cy="5448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05395"/>
            <a:ext cx="12192000" cy="307777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Project 2: Universal Corporate Diagnostic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4077"/>
            <a:ext cx="12192000" cy="584775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charset="0"/>
                <a:ea typeface="Arial" charset="0"/>
                <a:cs typeface="Arial" charset="0"/>
              </a:rPr>
              <a:t>What it Looks Like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4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135</Words>
  <Application>Microsoft Office PowerPoint</Application>
  <PresentationFormat>Custom</PresentationFormat>
  <Paragraphs>34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We need to shift from functional expertise ...  to building capacity in organizations.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Orellana</dc:creator>
  <cp:lastModifiedBy>Carolyn</cp:lastModifiedBy>
  <cp:revision>168</cp:revision>
  <dcterms:created xsi:type="dcterms:W3CDTF">2016-05-12T22:37:58Z</dcterms:created>
  <dcterms:modified xsi:type="dcterms:W3CDTF">2016-07-12T01:36:33Z</dcterms:modified>
</cp:coreProperties>
</file>